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4"/>
  </p:notesMasterIdLst>
  <p:sldIdLst>
    <p:sldId id="303" r:id="rId2"/>
    <p:sldId id="304" r:id="rId3"/>
    <p:sldId id="305" r:id="rId4"/>
    <p:sldId id="306" r:id="rId5"/>
    <p:sldId id="307" r:id="rId6"/>
    <p:sldId id="308" r:id="rId7"/>
    <p:sldId id="309" r:id="rId8"/>
    <p:sldId id="310" r:id="rId9"/>
    <p:sldId id="311" r:id="rId10"/>
    <p:sldId id="312" r:id="rId11"/>
    <p:sldId id="313" r:id="rId12"/>
    <p:sldId id="314" r:id="rId13"/>
  </p:sldIdLst>
  <p:sldSz cx="9144000" cy="5143500" type="screen16x9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悟見老兄" initials="悟見老兄" lastIdx="2" clrIdx="0">
    <p:extLst>
      <p:ext uri="{19B8F6BF-5375-455C-9EA6-DF929625EA0E}">
        <p15:presenceInfo xmlns:p15="http://schemas.microsoft.com/office/powerpoint/2012/main" userId="d3c841b5715e98f1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121" autoAdjust="0"/>
    <p:restoredTop sz="75000" autoAdjust="0"/>
  </p:normalViewPr>
  <p:slideViewPr>
    <p:cSldViewPr>
      <p:cViewPr varScale="1">
        <p:scale>
          <a:sx n="62" d="100"/>
          <a:sy n="62" d="100"/>
        </p:scale>
        <p:origin x="1532" y="1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23F8D9-14ED-4B94-8586-419A19F377E2}" type="datetimeFigureOut">
              <a:rPr lang="zh-TW" altLang="en-US" smtClean="0"/>
              <a:t>2026/4/11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B67C51-606B-4E7A-A5CB-203B6968945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64094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B67C51-606B-4E7A-A5CB-203B69689456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63592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B67C51-606B-4E7A-A5CB-203B69689456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724454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B67C51-606B-4E7A-A5CB-203B69689456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193900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B67C51-606B-4E7A-A5CB-203B69689456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333947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B67C51-606B-4E7A-A5CB-203B69689456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124085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B67C51-606B-4E7A-A5CB-203B69689456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671952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B67C51-606B-4E7A-A5CB-203B69689456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678840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B67C51-606B-4E7A-A5CB-203B69689456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677131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B67C51-606B-4E7A-A5CB-203B69689456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005579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B67C51-606B-4E7A-A5CB-203B69689456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747366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B67C51-606B-4E7A-A5CB-203B69689456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74401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B67C51-606B-4E7A-A5CB-203B69689456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318080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手繪多邊形 6"/>
          <p:cNvSpPr>
            <a:spLocks/>
          </p:cNvSpPr>
          <p:nvPr/>
        </p:nvSpPr>
        <p:spPr bwMode="auto">
          <a:xfrm>
            <a:off x="0" y="3564094"/>
            <a:ext cx="9144000" cy="158472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手繪多邊形 7"/>
          <p:cNvSpPr>
            <a:spLocks/>
          </p:cNvSpPr>
          <p:nvPr/>
        </p:nvSpPr>
        <p:spPr bwMode="auto">
          <a:xfrm>
            <a:off x="6105526" y="0"/>
            <a:ext cx="3038475" cy="51435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標題 8"/>
          <p:cNvSpPr>
            <a:spLocks noGrp="1"/>
          </p:cNvSpPr>
          <p:nvPr>
            <p:ph type="ctrTitle"/>
          </p:nvPr>
        </p:nvSpPr>
        <p:spPr>
          <a:xfrm>
            <a:off x="429064" y="2503170"/>
            <a:ext cx="6480048" cy="172593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17" name="副標題 16"/>
          <p:cNvSpPr>
            <a:spLocks noGrp="1"/>
          </p:cNvSpPr>
          <p:nvPr>
            <p:ph type="subTitle" idx="1"/>
          </p:nvPr>
        </p:nvSpPr>
        <p:spPr>
          <a:xfrm>
            <a:off x="433050" y="1158609"/>
            <a:ext cx="6480048" cy="131445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/>
              <a:t>按一下以編輯母片副標題樣式</a:t>
            </a:r>
            <a:endParaRPr kumimoji="0" lang="en-US"/>
          </a:p>
        </p:txBody>
      </p:sp>
      <p:sp>
        <p:nvSpPr>
          <p:cNvPr id="30" name="日期版面配置區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B7D30-6152-4307-A58E-046766A68531}" type="datetimeFigureOut">
              <a:rPr lang="zh-TW" altLang="en-US" smtClean="0"/>
              <a:t>2026/4/11</a:t>
            </a:fld>
            <a:endParaRPr lang="zh-TW" altLang="en-US"/>
          </a:p>
        </p:txBody>
      </p:sp>
      <p:sp>
        <p:nvSpPr>
          <p:cNvPr id="19" name="頁尾版面配置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7" name="投影片編號版面配置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25766-FFC0-46D1-927E-B5F464F61270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B7D30-6152-4307-A58E-046766A68531}" type="datetimeFigureOut">
              <a:rPr lang="zh-TW" altLang="en-US" smtClean="0"/>
              <a:t>2026/4/11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25766-FFC0-46D1-927E-B5F464F61270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手繪多邊形 6"/>
          <p:cNvSpPr>
            <a:spLocks/>
          </p:cNvSpPr>
          <p:nvPr/>
        </p:nvSpPr>
        <p:spPr bwMode="auto">
          <a:xfrm>
            <a:off x="0" y="3564094"/>
            <a:ext cx="9144000" cy="158472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手繪多邊形 8"/>
          <p:cNvSpPr>
            <a:spLocks/>
          </p:cNvSpPr>
          <p:nvPr/>
        </p:nvSpPr>
        <p:spPr bwMode="auto">
          <a:xfrm>
            <a:off x="6105526" y="0"/>
            <a:ext cx="3038475" cy="51435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2687878"/>
            <a:ext cx="6629400" cy="1369772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85800" y="1864350"/>
            <a:ext cx="6629400" cy="800016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B7D30-6152-4307-A58E-046766A68531}" type="datetimeFigureOut">
              <a:rPr lang="zh-TW" altLang="en-US" smtClean="0"/>
              <a:t>2026/4/11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25766-FFC0-46D1-927E-B5F464F61270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7467600" cy="857250"/>
          </a:xfrm>
        </p:spPr>
        <p:txBody>
          <a:bodyPr/>
          <a:lstStyle/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3657600" cy="3394472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267200" y="1200151"/>
            <a:ext cx="3657600" cy="3394472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B7D30-6152-4307-A58E-046766A68531}" type="datetimeFigureOut">
              <a:rPr lang="zh-TW" altLang="en-US" smtClean="0"/>
              <a:t>2026/4/11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25766-FFC0-46D1-927E-B5F464F61270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8229600" cy="8572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4114800"/>
            <a:ext cx="4040188" cy="62865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5026" y="4114800"/>
            <a:ext cx="4041775" cy="62865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1137685"/>
            <a:ext cx="4040188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6" y="1137685"/>
            <a:ext cx="404177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B7D30-6152-4307-A58E-046766A68531}" type="datetimeFigureOut">
              <a:rPr lang="zh-TW" altLang="en-US" smtClean="0"/>
              <a:t>2026/4/11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25766-FFC0-46D1-927E-B5F464F61270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05740"/>
            <a:ext cx="7470648" cy="85725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B7D30-6152-4307-A58E-046766A68531}" type="datetimeFigureOut">
              <a:rPr lang="zh-TW" altLang="en-US" smtClean="0"/>
              <a:t>2026/4/11</a:t>
            </a:fld>
            <a:endParaRPr lang="zh-TW" altLang="en-US"/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B625766-FFC0-46D1-927E-B5F464F61270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頁尾版面配置區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B7D30-6152-4307-A58E-046766A68531}" type="datetimeFigureOut">
              <a:rPr lang="zh-TW" altLang="en-US" smtClean="0"/>
              <a:t>2026/4/11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25766-FFC0-46D1-927E-B5F464F61270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889146"/>
            <a:ext cx="3200400" cy="547688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457200" y="160818"/>
            <a:ext cx="2743200" cy="6858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457200" y="1485900"/>
            <a:ext cx="7086600" cy="2857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B7D30-6152-4307-A58E-046766A68531}" type="datetimeFigureOut">
              <a:rPr lang="zh-TW" altLang="en-US" smtClean="0"/>
              <a:t>2026/4/11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8156448" y="4816548"/>
            <a:ext cx="762000" cy="273844"/>
          </a:xfrm>
        </p:spPr>
        <p:txBody>
          <a:bodyPr/>
          <a:lstStyle/>
          <a:p>
            <a:fld id="{6B625766-FFC0-46D1-927E-B5F464F61270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556732" y="1279282"/>
            <a:ext cx="3053868" cy="940356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065628" y="764930"/>
            <a:ext cx="4114800" cy="30861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/>
              <a:t>按一下圖示以新增圖片</a:t>
            </a:r>
            <a:endParaRPr kumimoji="0"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5556734" y="2249074"/>
            <a:ext cx="3053866" cy="199761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457200" y="4816548"/>
            <a:ext cx="2133600" cy="273844"/>
          </a:xfrm>
        </p:spPr>
        <p:txBody>
          <a:bodyPr/>
          <a:lstStyle/>
          <a:p>
            <a:fld id="{6EFB7D30-6152-4307-A58E-046766A68531}" type="datetimeFigureOut">
              <a:rPr lang="zh-TW" altLang="en-US" smtClean="0"/>
              <a:t>2026/4/11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25766-FFC0-46D1-927E-B5F464F61270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B7D30-6152-4307-A58E-046766A68531}" type="datetimeFigureOut">
              <a:rPr lang="zh-TW" altLang="en-US" smtClean="0"/>
              <a:t>2026/4/11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25766-FFC0-46D1-927E-B5F464F61270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B7D30-6152-4307-A58E-046766A68531}" type="datetimeFigureOut">
              <a:rPr lang="zh-TW" altLang="en-US" smtClean="0"/>
              <a:t>2026/4/11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25766-FFC0-46D1-927E-B5F464F61270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手繪多邊形 11"/>
          <p:cNvSpPr>
            <a:spLocks/>
          </p:cNvSpPr>
          <p:nvPr/>
        </p:nvSpPr>
        <p:spPr bwMode="auto">
          <a:xfrm>
            <a:off x="0" y="3564094"/>
            <a:ext cx="9144000" cy="158472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手繪多邊形 15"/>
          <p:cNvSpPr>
            <a:spLocks/>
          </p:cNvSpPr>
          <p:nvPr/>
        </p:nvSpPr>
        <p:spPr bwMode="auto">
          <a:xfrm>
            <a:off x="7315200" y="0"/>
            <a:ext cx="1828800" cy="51435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標題版面配置區 8"/>
          <p:cNvSpPr>
            <a:spLocks noGrp="1"/>
          </p:cNvSpPr>
          <p:nvPr>
            <p:ph type="title"/>
          </p:nvPr>
        </p:nvSpPr>
        <p:spPr>
          <a:xfrm>
            <a:off x="457200" y="205979"/>
            <a:ext cx="7467600" cy="85725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0" name="文字版面配置區 29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7467600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/>
              <a:t>按一下以編輯母片文字樣式</a:t>
            </a:r>
          </a:p>
          <a:p>
            <a:pPr lvl="1" eaLnBrk="1" latinLnBrk="0" hangingPunct="1"/>
            <a:r>
              <a:rPr kumimoji="0" lang="zh-TW" altLang="en-US"/>
              <a:t>第二層</a:t>
            </a:r>
          </a:p>
          <a:p>
            <a:pPr lvl="2" eaLnBrk="1" latinLnBrk="0" hangingPunct="1"/>
            <a:r>
              <a:rPr kumimoji="0" lang="zh-TW" altLang="en-US"/>
              <a:t>第三層</a:t>
            </a:r>
          </a:p>
          <a:p>
            <a:pPr lvl="3" eaLnBrk="1" latinLnBrk="0" hangingPunct="1"/>
            <a:r>
              <a:rPr kumimoji="0" lang="zh-TW" altLang="en-US"/>
              <a:t>第四層</a:t>
            </a:r>
          </a:p>
          <a:p>
            <a:pPr lvl="4" eaLnBrk="1" latinLnBrk="0" hangingPunct="1"/>
            <a:r>
              <a:rPr kumimoji="0" lang="zh-TW" altLang="en-US"/>
              <a:t>第五層</a:t>
            </a:r>
            <a:endParaRPr kumimoji="0" lang="en-US"/>
          </a:p>
        </p:txBody>
      </p:sp>
      <p:sp>
        <p:nvSpPr>
          <p:cNvPr id="10" name="日期版面配置區 9"/>
          <p:cNvSpPr>
            <a:spLocks noGrp="1"/>
          </p:cNvSpPr>
          <p:nvPr>
            <p:ph type="dt" sz="half" idx="2"/>
          </p:nvPr>
        </p:nvSpPr>
        <p:spPr>
          <a:xfrm>
            <a:off x="457200" y="4816548"/>
            <a:ext cx="2133600" cy="273844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6EFB7D30-6152-4307-A58E-046766A68531}" type="datetimeFigureOut">
              <a:rPr lang="zh-TW" altLang="en-US" smtClean="0"/>
              <a:t>2026/4/11</a:t>
            </a:fld>
            <a:endParaRPr lang="zh-TW" altLang="en-US"/>
          </a:p>
        </p:txBody>
      </p:sp>
      <p:sp>
        <p:nvSpPr>
          <p:cNvPr id="22" name="頁尾版面配置區 21"/>
          <p:cNvSpPr>
            <a:spLocks noGrp="1"/>
          </p:cNvSpPr>
          <p:nvPr>
            <p:ph type="ftr" sz="quarter" idx="3"/>
          </p:nvPr>
        </p:nvSpPr>
        <p:spPr>
          <a:xfrm>
            <a:off x="3124200" y="4816548"/>
            <a:ext cx="2895600" cy="273844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18" name="投影片編號版面配置區 17"/>
          <p:cNvSpPr>
            <a:spLocks noGrp="1"/>
          </p:cNvSpPr>
          <p:nvPr>
            <p:ph type="sldNum" sz="quarter" idx="4"/>
          </p:nvPr>
        </p:nvSpPr>
        <p:spPr>
          <a:xfrm>
            <a:off x="8153400" y="4816548"/>
            <a:ext cx="762000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6B625766-FFC0-46D1-927E-B5F464F61270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排標題 3"/>
          <p:cNvSpPr>
            <a:spLocks noGrp="1"/>
          </p:cNvSpPr>
          <p:nvPr>
            <p:ph type="title" orient="vert"/>
          </p:nvPr>
        </p:nvSpPr>
        <p:spPr>
          <a:xfrm>
            <a:off x="8748464" y="141834"/>
            <a:ext cx="318512" cy="4878188"/>
          </a:xfrm>
        </p:spPr>
        <p:txBody>
          <a:bodyPr>
            <a:noAutofit/>
          </a:bodyPr>
          <a:lstStyle/>
          <a:p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六度波羅密：布施 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悟見講</a:t>
            </a:r>
          </a:p>
        </p:txBody>
      </p:sp>
      <p:sp>
        <p:nvSpPr>
          <p:cNvPr id="5" name="直排文字版面配置區 4"/>
          <p:cNvSpPr>
            <a:spLocks noGrp="1"/>
          </p:cNvSpPr>
          <p:nvPr>
            <p:ph type="body" orient="vert" idx="1"/>
          </p:nvPr>
        </p:nvSpPr>
        <p:spPr>
          <a:xfrm>
            <a:off x="77024" y="132656"/>
            <a:ext cx="8527424" cy="4896544"/>
          </a:xfrm>
        </p:spPr>
        <p:txBody>
          <a:bodyPr>
            <a:noAutofit/>
          </a:bodyPr>
          <a:lstStyle/>
          <a:p>
            <a:r>
              <a:rPr lang="zh-TW" altLang="en-US" sz="32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一、 前言：布施是回彼岸的第一步</a:t>
            </a:r>
          </a:p>
          <a:p>
            <a:r>
              <a:rPr lang="zh-TW" altLang="en-US" sz="32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「度」的意思：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從生死的此岸，渡過煩惱的河流，到達解脫的彼岸。</a:t>
            </a:r>
          </a:p>
          <a:p>
            <a:r>
              <a:rPr lang="zh-TW" altLang="en-US" sz="32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布施的意義：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六度以「布施」為首，旨在破除我們靈性最大的障礙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——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慳貪。</a:t>
            </a:r>
          </a:p>
          <a:p>
            <a:r>
              <a:rPr lang="zh-TW" altLang="en-US" sz="32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「慳貪」（慳：ㄑㄧㄢ），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主要包含「慳吝」與「貪求」兩個面向。簡單來說，就是「自己的捨不得給人，別人的卻想佔為己有」。 </a:t>
            </a:r>
          </a:p>
        </p:txBody>
      </p:sp>
    </p:spTree>
    <p:extLst>
      <p:ext uri="{BB962C8B-B14F-4D97-AF65-F5344CB8AC3E}">
        <p14:creationId xmlns:p14="http://schemas.microsoft.com/office/powerpoint/2010/main" val="25453361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排標題 3"/>
          <p:cNvSpPr>
            <a:spLocks noGrp="1"/>
          </p:cNvSpPr>
          <p:nvPr>
            <p:ph type="title" orient="vert"/>
          </p:nvPr>
        </p:nvSpPr>
        <p:spPr>
          <a:xfrm>
            <a:off x="8748464" y="141834"/>
            <a:ext cx="318512" cy="4878188"/>
          </a:xfrm>
        </p:spPr>
        <p:txBody>
          <a:bodyPr>
            <a:noAutofit/>
          </a:bodyPr>
          <a:lstStyle/>
          <a:p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六度波羅密：布施 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悟見講</a:t>
            </a:r>
          </a:p>
        </p:txBody>
      </p:sp>
      <p:sp>
        <p:nvSpPr>
          <p:cNvPr id="5" name="直排文字版面配置區 4"/>
          <p:cNvSpPr>
            <a:spLocks noGrp="1"/>
          </p:cNvSpPr>
          <p:nvPr>
            <p:ph type="body" orient="vert" idx="1"/>
          </p:nvPr>
        </p:nvSpPr>
        <p:spPr>
          <a:xfrm>
            <a:off x="77024" y="132656"/>
            <a:ext cx="8527424" cy="4896544"/>
          </a:xfrm>
        </p:spPr>
        <p:txBody>
          <a:bodyPr>
            <a:noAutofit/>
          </a:bodyPr>
          <a:lstStyle/>
          <a:p>
            <a:r>
              <a:rPr lang="zh-TW" altLang="en-US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一、 前言：布施是回彼岸的第一步</a:t>
            </a:r>
          </a:p>
          <a:p>
            <a:r>
              <a:rPr lang="zh-TW" altLang="en-US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仙佛法語：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仙佛常提醒，修道要「捨得」，不捨不得。布施就是將私有的轉為公有，將世俗的福報轉化為回天的資糧。</a:t>
            </a:r>
          </a:p>
          <a:p>
            <a:r>
              <a:rPr lang="en-US" altLang="zh-TW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聖訓慈示</a:t>
            </a:r>
            <a:r>
              <a:rPr lang="en-US" altLang="zh-TW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</a:p>
          <a:p>
            <a:r>
              <a:rPr lang="zh-TW" altLang="en-US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濟公活佛慈語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：「三生有幸佛門入，乃是累世修善緣。」 強調入道布施、行善是修辦的起點。</a:t>
            </a:r>
          </a:p>
          <a:p>
            <a:r>
              <a:rPr lang="zh-TW" altLang="en-US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佛典經文：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華嚴經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云：「能捨一切諸難捨、財寶妻子及國城、於法內外無所悋。」 展現大菩薩廣行布施的精神。</a:t>
            </a:r>
          </a:p>
        </p:txBody>
      </p:sp>
    </p:spTree>
    <p:extLst>
      <p:ext uri="{BB962C8B-B14F-4D97-AF65-F5344CB8AC3E}">
        <p14:creationId xmlns:p14="http://schemas.microsoft.com/office/powerpoint/2010/main" val="32032363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排標題 3"/>
          <p:cNvSpPr>
            <a:spLocks noGrp="1"/>
          </p:cNvSpPr>
          <p:nvPr>
            <p:ph type="title" orient="vert"/>
          </p:nvPr>
        </p:nvSpPr>
        <p:spPr>
          <a:xfrm>
            <a:off x="8748464" y="141834"/>
            <a:ext cx="318512" cy="4878188"/>
          </a:xfrm>
        </p:spPr>
        <p:txBody>
          <a:bodyPr>
            <a:noAutofit/>
          </a:bodyPr>
          <a:lstStyle/>
          <a:p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六度波羅密：布施 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悟見講</a:t>
            </a:r>
          </a:p>
        </p:txBody>
      </p:sp>
      <p:sp>
        <p:nvSpPr>
          <p:cNvPr id="5" name="直排文字版面配置區 4"/>
          <p:cNvSpPr>
            <a:spLocks noGrp="1"/>
          </p:cNvSpPr>
          <p:nvPr>
            <p:ph type="body" orient="vert" idx="1"/>
          </p:nvPr>
        </p:nvSpPr>
        <p:spPr>
          <a:xfrm>
            <a:off x="77024" y="132656"/>
            <a:ext cx="8527424" cy="4896544"/>
          </a:xfrm>
        </p:spPr>
        <p:txBody>
          <a:bodyPr>
            <a:noAutofit/>
          </a:bodyPr>
          <a:lstStyle/>
          <a:p>
            <a:r>
              <a:rPr lang="zh-TW" altLang="en-US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二、 布施的三大種類</a:t>
            </a:r>
          </a:p>
          <a:p>
            <a:r>
              <a:rPr lang="zh-TW" altLang="en-US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㈠財施：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外在資糧的奉獻</a:t>
            </a:r>
          </a:p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財物布施：量力而行，資助道務推展、印行善書。</a:t>
            </a:r>
          </a:p>
          <a:p>
            <a:r>
              <a:rPr lang="en-US" altLang="zh-TW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經典慈示</a:t>
            </a:r>
            <a:r>
              <a:rPr lang="en-US" altLang="zh-TW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金剛經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提到以滿恆河沙等世界七寶布施，其福德極大。</a:t>
            </a:r>
          </a:p>
          <a:p>
            <a:r>
              <a:rPr lang="zh-TW" altLang="en-US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㈡法施：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靈性生命的救贖</a:t>
            </a:r>
          </a:p>
          <a:p>
            <a:r>
              <a:rPr lang="zh-TW" altLang="en-US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代天宣化：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把「道」的寶貴告訴眾生，分享仙佛的慈訓、引導後學明理。</a:t>
            </a:r>
          </a:p>
          <a:p>
            <a:r>
              <a:rPr lang="zh-TW" altLang="en-US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功德最高：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金銀財寶有用完的一天，但點亮他人心燈的「法施」，其功德迴向無窮無盡。</a:t>
            </a:r>
          </a:p>
        </p:txBody>
      </p:sp>
    </p:spTree>
    <p:extLst>
      <p:ext uri="{BB962C8B-B14F-4D97-AF65-F5344CB8AC3E}">
        <p14:creationId xmlns:p14="http://schemas.microsoft.com/office/powerpoint/2010/main" val="14370159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排標題 3"/>
          <p:cNvSpPr>
            <a:spLocks noGrp="1"/>
          </p:cNvSpPr>
          <p:nvPr>
            <p:ph type="title" orient="vert"/>
          </p:nvPr>
        </p:nvSpPr>
        <p:spPr>
          <a:xfrm>
            <a:off x="8748464" y="141834"/>
            <a:ext cx="318512" cy="4878188"/>
          </a:xfrm>
        </p:spPr>
        <p:txBody>
          <a:bodyPr>
            <a:noAutofit/>
          </a:bodyPr>
          <a:lstStyle/>
          <a:p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六度波羅密：布施 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悟見講</a:t>
            </a:r>
          </a:p>
        </p:txBody>
      </p:sp>
      <p:sp>
        <p:nvSpPr>
          <p:cNvPr id="5" name="直排文字版面配置區 4"/>
          <p:cNvSpPr>
            <a:spLocks noGrp="1"/>
          </p:cNvSpPr>
          <p:nvPr>
            <p:ph type="body" orient="vert" idx="1"/>
          </p:nvPr>
        </p:nvSpPr>
        <p:spPr>
          <a:xfrm>
            <a:off x="77024" y="132656"/>
            <a:ext cx="8527424" cy="4896544"/>
          </a:xfrm>
        </p:spPr>
        <p:txBody>
          <a:bodyPr>
            <a:noAutofit/>
          </a:bodyPr>
          <a:lstStyle/>
          <a:p>
            <a:r>
              <a:rPr lang="zh-TW" altLang="en-US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二、 布施的三大種類</a:t>
            </a:r>
          </a:p>
          <a:p>
            <a:r>
              <a:rPr lang="en-US" altLang="zh-TW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經典提示</a:t>
            </a:r>
            <a:r>
              <a:rPr lang="en-US" altLang="zh-TW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金剛經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云：「若人受持四句偈等，為他人說，其福勝彼。」 說明法施能救人靈性，功德無量。</a:t>
            </a:r>
          </a:p>
          <a:p>
            <a:r>
              <a:rPr lang="zh-TW" altLang="en-US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注：</a:t>
            </a:r>
          </a:p>
          <a:p>
            <a:r>
              <a:rPr lang="zh-TW" altLang="en-US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佛陀的「四句偈」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並非特指某個單一的句子，而是指佛經中由四句組成的韻文詩歌（偈頌）。</a:t>
            </a:r>
          </a:p>
          <a:p>
            <a:r>
              <a:rPr lang="zh-TW" altLang="en-US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「四句偈」被視為佛法的精髓，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即便只受持或為他人演說其中四句，功德也極為殊勝。 </a:t>
            </a:r>
          </a:p>
        </p:txBody>
      </p:sp>
    </p:spTree>
    <p:extLst>
      <p:ext uri="{BB962C8B-B14F-4D97-AF65-F5344CB8AC3E}">
        <p14:creationId xmlns:p14="http://schemas.microsoft.com/office/powerpoint/2010/main" val="12188285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排標題 3"/>
          <p:cNvSpPr>
            <a:spLocks noGrp="1"/>
          </p:cNvSpPr>
          <p:nvPr>
            <p:ph type="title" orient="vert"/>
          </p:nvPr>
        </p:nvSpPr>
        <p:spPr>
          <a:xfrm>
            <a:off x="8748464" y="141834"/>
            <a:ext cx="318512" cy="4878188"/>
          </a:xfrm>
        </p:spPr>
        <p:txBody>
          <a:bodyPr>
            <a:noAutofit/>
          </a:bodyPr>
          <a:lstStyle/>
          <a:p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六度波羅密：布施 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悟見講</a:t>
            </a:r>
          </a:p>
        </p:txBody>
      </p:sp>
      <p:sp>
        <p:nvSpPr>
          <p:cNvPr id="5" name="直排文字版面配置區 4"/>
          <p:cNvSpPr>
            <a:spLocks noGrp="1"/>
          </p:cNvSpPr>
          <p:nvPr>
            <p:ph type="body" orient="vert" idx="1"/>
          </p:nvPr>
        </p:nvSpPr>
        <p:spPr>
          <a:xfrm>
            <a:off x="77024" y="132656"/>
            <a:ext cx="8527424" cy="4896544"/>
          </a:xfrm>
        </p:spPr>
        <p:txBody>
          <a:bodyPr>
            <a:noAutofit/>
          </a:bodyPr>
          <a:lstStyle/>
          <a:p>
            <a:r>
              <a:rPr lang="zh-TW" altLang="en-US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二、 布施的三大種類</a:t>
            </a:r>
          </a:p>
          <a:p>
            <a:r>
              <a:rPr lang="en-US" altLang="zh-TW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1. 《</a:t>
            </a:r>
            <a:r>
              <a:rPr lang="zh-TW" altLang="en-US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金剛經</a:t>
            </a:r>
            <a:r>
              <a:rPr lang="en-US" altLang="zh-TW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</a:p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經文：「一切有為法，如夢幻泡影，如露亦如電，應作如是觀。」</a:t>
            </a:r>
          </a:p>
          <a:p>
            <a:r>
              <a:rPr lang="en-US" altLang="zh-TW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2. 《</a:t>
            </a:r>
            <a:r>
              <a:rPr lang="zh-TW" altLang="en-US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金剛經</a:t>
            </a:r>
            <a:r>
              <a:rPr lang="en-US" altLang="zh-TW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</a:p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經文：「若以色見我，以音聲求我，是人行邪道，不能見如來。」</a:t>
            </a:r>
          </a:p>
          <a:p>
            <a:r>
              <a:rPr lang="zh-TW" altLang="en-US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㈢無畏施：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給予安心的力量</a:t>
            </a:r>
          </a:p>
          <a:p>
            <a:r>
              <a:rPr lang="zh-TW" altLang="en-US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解除恐懼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：在他人困難、徬徨時給予鼓勵。</a:t>
            </a:r>
          </a:p>
        </p:txBody>
      </p:sp>
    </p:spTree>
    <p:extLst>
      <p:ext uri="{BB962C8B-B14F-4D97-AF65-F5344CB8AC3E}">
        <p14:creationId xmlns:p14="http://schemas.microsoft.com/office/powerpoint/2010/main" val="24725612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排標題 3"/>
          <p:cNvSpPr>
            <a:spLocks noGrp="1"/>
          </p:cNvSpPr>
          <p:nvPr>
            <p:ph type="title" orient="vert"/>
          </p:nvPr>
        </p:nvSpPr>
        <p:spPr>
          <a:xfrm>
            <a:off x="8748464" y="141834"/>
            <a:ext cx="318512" cy="4878188"/>
          </a:xfrm>
        </p:spPr>
        <p:txBody>
          <a:bodyPr>
            <a:noAutofit/>
          </a:bodyPr>
          <a:lstStyle/>
          <a:p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六度波羅密：布施 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悟見講</a:t>
            </a:r>
          </a:p>
        </p:txBody>
      </p:sp>
      <p:sp>
        <p:nvSpPr>
          <p:cNvPr id="5" name="直排文字版面配置區 4"/>
          <p:cNvSpPr>
            <a:spLocks noGrp="1"/>
          </p:cNvSpPr>
          <p:nvPr>
            <p:ph type="body" orient="vert" idx="1"/>
          </p:nvPr>
        </p:nvSpPr>
        <p:spPr>
          <a:xfrm>
            <a:off x="77024" y="132656"/>
            <a:ext cx="8527424" cy="4896544"/>
          </a:xfrm>
        </p:spPr>
        <p:txBody>
          <a:bodyPr>
            <a:noAutofit/>
          </a:bodyPr>
          <a:lstStyle/>
          <a:p>
            <a:r>
              <a:rPr lang="zh-TW" altLang="en-US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二、 布施的三大種類</a:t>
            </a:r>
          </a:p>
          <a:p>
            <a:r>
              <a:rPr lang="zh-TW" altLang="en-US" sz="32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㈢無畏施：</a:t>
            </a:r>
            <a:endParaRPr lang="en-US" altLang="zh-TW" sz="3200" dirty="0">
              <a:solidFill>
                <a:srgbClr val="FFC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修道承擔：為了守護天命、護持道場，再大的考驗也不退縮，讓眾生感到安穩。</a:t>
            </a:r>
          </a:p>
          <a:p>
            <a:r>
              <a:rPr lang="zh-TW" altLang="en-US" sz="32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勞力布施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：來道場了願、打掃、煮飯、引保度人，這也是「內財施」。</a:t>
            </a:r>
          </a:p>
          <a:p>
            <a:r>
              <a:rPr lang="en-US" altLang="zh-TW" sz="32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32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聖訓慈示</a:t>
            </a:r>
            <a:r>
              <a:rPr lang="en-US" altLang="zh-TW" sz="32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sz="32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濟公活佛慈語：「當你們有困難時，唸老師三次，老師就在你們身邊。」 這就是仙佛給予眾生最大的無畏施。</a:t>
            </a:r>
          </a:p>
        </p:txBody>
      </p:sp>
    </p:spTree>
    <p:extLst>
      <p:ext uri="{BB962C8B-B14F-4D97-AF65-F5344CB8AC3E}">
        <p14:creationId xmlns:p14="http://schemas.microsoft.com/office/powerpoint/2010/main" val="22052389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排標題 3"/>
          <p:cNvSpPr>
            <a:spLocks noGrp="1"/>
          </p:cNvSpPr>
          <p:nvPr>
            <p:ph type="title" orient="vert"/>
          </p:nvPr>
        </p:nvSpPr>
        <p:spPr>
          <a:xfrm>
            <a:off x="8748464" y="141834"/>
            <a:ext cx="318512" cy="4878188"/>
          </a:xfrm>
        </p:spPr>
        <p:txBody>
          <a:bodyPr>
            <a:noAutofit/>
          </a:bodyPr>
          <a:lstStyle/>
          <a:p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六度波羅密：布施 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悟見講</a:t>
            </a:r>
          </a:p>
        </p:txBody>
      </p:sp>
      <p:sp>
        <p:nvSpPr>
          <p:cNvPr id="5" name="直排文字版面配置區 4"/>
          <p:cNvSpPr>
            <a:spLocks noGrp="1"/>
          </p:cNvSpPr>
          <p:nvPr>
            <p:ph type="body" orient="vert" idx="1"/>
          </p:nvPr>
        </p:nvSpPr>
        <p:spPr>
          <a:xfrm>
            <a:off x="77024" y="132656"/>
            <a:ext cx="8527424" cy="4896544"/>
          </a:xfrm>
        </p:spPr>
        <p:txBody>
          <a:bodyPr>
            <a:noAutofit/>
          </a:bodyPr>
          <a:lstStyle/>
          <a:p>
            <a:r>
              <a:rPr lang="zh-TW" altLang="en-US" sz="36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三、 布施的正確心態：三輪體空</a:t>
            </a:r>
          </a:p>
          <a:p>
            <a:r>
              <a:rPr lang="zh-TW" altLang="en-US" sz="36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不著相布施：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真正的布施要做到「心中無布施之人、無受施之人、無所施之物」。</a:t>
            </a:r>
          </a:p>
          <a:p>
            <a:r>
              <a:rPr lang="zh-TW" altLang="en-US" sz="36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掃三心、飛四相：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布施後不要一直記在心裡，更不要想著回報。若執著功德，則只得「人天小果」；若能無心而施，才是「無量功德」。</a:t>
            </a:r>
          </a:p>
        </p:txBody>
      </p:sp>
    </p:spTree>
    <p:extLst>
      <p:ext uri="{BB962C8B-B14F-4D97-AF65-F5344CB8AC3E}">
        <p14:creationId xmlns:p14="http://schemas.microsoft.com/office/powerpoint/2010/main" val="32951197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排標題 3"/>
          <p:cNvSpPr>
            <a:spLocks noGrp="1"/>
          </p:cNvSpPr>
          <p:nvPr>
            <p:ph type="title" orient="vert"/>
          </p:nvPr>
        </p:nvSpPr>
        <p:spPr>
          <a:xfrm>
            <a:off x="8748464" y="141834"/>
            <a:ext cx="318512" cy="4878188"/>
          </a:xfrm>
        </p:spPr>
        <p:txBody>
          <a:bodyPr>
            <a:noAutofit/>
          </a:bodyPr>
          <a:lstStyle/>
          <a:p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六度波羅密：布施 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悟見講</a:t>
            </a:r>
          </a:p>
        </p:txBody>
      </p:sp>
      <p:sp>
        <p:nvSpPr>
          <p:cNvPr id="5" name="直排文字版面配置區 4"/>
          <p:cNvSpPr>
            <a:spLocks noGrp="1"/>
          </p:cNvSpPr>
          <p:nvPr>
            <p:ph type="body" orient="vert" idx="1"/>
          </p:nvPr>
        </p:nvSpPr>
        <p:spPr>
          <a:xfrm>
            <a:off x="77024" y="132656"/>
            <a:ext cx="8527424" cy="4896544"/>
          </a:xfrm>
        </p:spPr>
        <p:txBody>
          <a:bodyPr>
            <a:noAutofit/>
          </a:bodyPr>
          <a:lstStyle/>
          <a:p>
            <a:r>
              <a:rPr lang="zh-TW" altLang="en-US" sz="32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三、 布施的正確心態：三輪體空</a:t>
            </a:r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註：</a:t>
            </a:r>
          </a:p>
          <a:p>
            <a:r>
              <a:rPr lang="zh-TW" altLang="en-US" sz="32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「掃三心、揮四相」，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意指破除對過去、現在、未來的心執，以及我相、人相、眾生相、壽者相。</a:t>
            </a:r>
          </a:p>
          <a:p>
            <a:r>
              <a:rPr lang="en-US" altLang="zh-TW" sz="32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32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經典慈示</a:t>
            </a:r>
            <a:r>
              <a:rPr lang="en-US" altLang="zh-TW" sz="32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sz="32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</a:p>
          <a:p>
            <a:r>
              <a:rPr lang="en-US" altLang="zh-TW" sz="32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2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金剛經</a:t>
            </a:r>
            <a:r>
              <a:rPr lang="en-US" altLang="zh-TW" sz="32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32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核心：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「菩薩於法，應無所住，行於布施。」</a:t>
            </a:r>
          </a:p>
          <a:p>
            <a:r>
              <a:rPr lang="zh-TW" altLang="en-US" sz="32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六祖壇經：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六祖大師說：「念念無滯，常見本性真實妙用，名為功德。」 提醒我們不住相才是真功德。</a:t>
            </a:r>
          </a:p>
        </p:txBody>
      </p:sp>
    </p:spTree>
    <p:extLst>
      <p:ext uri="{BB962C8B-B14F-4D97-AF65-F5344CB8AC3E}">
        <p14:creationId xmlns:p14="http://schemas.microsoft.com/office/powerpoint/2010/main" val="6854603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排標題 3"/>
          <p:cNvSpPr>
            <a:spLocks noGrp="1"/>
          </p:cNvSpPr>
          <p:nvPr>
            <p:ph type="title" orient="vert"/>
          </p:nvPr>
        </p:nvSpPr>
        <p:spPr>
          <a:xfrm>
            <a:off x="8748464" y="141834"/>
            <a:ext cx="318512" cy="4878188"/>
          </a:xfrm>
        </p:spPr>
        <p:txBody>
          <a:bodyPr>
            <a:noAutofit/>
          </a:bodyPr>
          <a:lstStyle/>
          <a:p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六度波羅密：布施 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悟見講</a:t>
            </a:r>
          </a:p>
        </p:txBody>
      </p:sp>
      <p:sp>
        <p:nvSpPr>
          <p:cNvPr id="5" name="直排文字版面配置區 4"/>
          <p:cNvSpPr>
            <a:spLocks noGrp="1"/>
          </p:cNvSpPr>
          <p:nvPr>
            <p:ph type="body" orient="vert" idx="1"/>
          </p:nvPr>
        </p:nvSpPr>
        <p:spPr>
          <a:xfrm>
            <a:off x="77024" y="132656"/>
            <a:ext cx="8527424" cy="4896544"/>
          </a:xfrm>
        </p:spPr>
        <p:txBody>
          <a:bodyPr>
            <a:noAutofit/>
          </a:bodyPr>
          <a:lstStyle/>
          <a:p>
            <a:r>
              <a:rPr lang="zh-TW" altLang="en-US" sz="36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四、 為什麼布施能度「慳貪」？</a:t>
            </a:r>
          </a:p>
          <a:p>
            <a:r>
              <a:rPr lang="en-US" altLang="zh-TW" sz="36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36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聖訓慈示</a:t>
            </a:r>
            <a:r>
              <a:rPr lang="en-US" altLang="zh-TW" sz="36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sz="36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</a:p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濟公活佛慈語：「心真一切真，心假一切假，天堂地獄都是人心自己創造。」 透過布施轉化貪心，即是將地獄心轉為天堂心。</a:t>
            </a:r>
          </a:p>
          <a:p>
            <a:r>
              <a:rPr lang="zh-TW" altLang="en-US" sz="36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對治習氣：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人因為愛惜物質而產生貪欲，因貪欲而造罪。</a:t>
            </a:r>
          </a:p>
        </p:txBody>
      </p:sp>
    </p:spTree>
    <p:extLst>
      <p:ext uri="{BB962C8B-B14F-4D97-AF65-F5344CB8AC3E}">
        <p14:creationId xmlns:p14="http://schemas.microsoft.com/office/powerpoint/2010/main" val="6090984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排標題 3"/>
          <p:cNvSpPr>
            <a:spLocks noGrp="1"/>
          </p:cNvSpPr>
          <p:nvPr>
            <p:ph type="title" orient="vert"/>
          </p:nvPr>
        </p:nvSpPr>
        <p:spPr>
          <a:xfrm>
            <a:off x="8748464" y="141834"/>
            <a:ext cx="318512" cy="4878188"/>
          </a:xfrm>
        </p:spPr>
        <p:txBody>
          <a:bodyPr>
            <a:noAutofit/>
          </a:bodyPr>
          <a:lstStyle/>
          <a:p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六度波羅密：布施 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悟見講</a:t>
            </a:r>
          </a:p>
        </p:txBody>
      </p:sp>
      <p:sp>
        <p:nvSpPr>
          <p:cNvPr id="5" name="直排文字版面配置區 4"/>
          <p:cNvSpPr>
            <a:spLocks noGrp="1"/>
          </p:cNvSpPr>
          <p:nvPr>
            <p:ph type="body" orient="vert" idx="1"/>
          </p:nvPr>
        </p:nvSpPr>
        <p:spPr>
          <a:xfrm>
            <a:off x="77024" y="132656"/>
            <a:ext cx="8527424" cy="4896544"/>
          </a:xfrm>
        </p:spPr>
        <p:txBody>
          <a:bodyPr>
            <a:noAutofit/>
          </a:bodyPr>
          <a:lstStyle/>
          <a:p>
            <a:r>
              <a:rPr lang="zh-TW" altLang="en-US" sz="36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四、 為什麼布施能度「慳貪」？</a:t>
            </a:r>
          </a:p>
          <a:p>
            <a:r>
              <a:rPr lang="zh-TW" altLang="en-US" sz="36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廣結善緣：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仙佛常說，修道要靠眾生。布施就是與眾生結好緣，未成佛道，先廣結善緣。</a:t>
            </a:r>
          </a:p>
          <a:p>
            <a:r>
              <a:rPr lang="zh-TW" altLang="en-US" sz="36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轉變命運：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布施是因，得福是果。修道人雖不求福報，但布施能讓我們在修辦路上減少障礙，增加助緣。</a:t>
            </a:r>
          </a:p>
        </p:txBody>
      </p:sp>
    </p:spTree>
    <p:extLst>
      <p:ext uri="{BB962C8B-B14F-4D97-AF65-F5344CB8AC3E}">
        <p14:creationId xmlns:p14="http://schemas.microsoft.com/office/powerpoint/2010/main" val="13728952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排標題 3"/>
          <p:cNvSpPr>
            <a:spLocks noGrp="1"/>
          </p:cNvSpPr>
          <p:nvPr>
            <p:ph type="title" orient="vert"/>
          </p:nvPr>
        </p:nvSpPr>
        <p:spPr>
          <a:xfrm>
            <a:off x="8748464" y="141834"/>
            <a:ext cx="318512" cy="4878188"/>
          </a:xfrm>
        </p:spPr>
        <p:txBody>
          <a:bodyPr>
            <a:noAutofit/>
          </a:bodyPr>
          <a:lstStyle/>
          <a:p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六度波羅密：布施 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悟見講</a:t>
            </a:r>
          </a:p>
        </p:txBody>
      </p:sp>
      <p:sp>
        <p:nvSpPr>
          <p:cNvPr id="5" name="直排文字版面配置區 4"/>
          <p:cNvSpPr>
            <a:spLocks noGrp="1"/>
          </p:cNvSpPr>
          <p:nvPr>
            <p:ph type="body" orient="vert" idx="1"/>
          </p:nvPr>
        </p:nvSpPr>
        <p:spPr>
          <a:xfrm>
            <a:off x="77024" y="132656"/>
            <a:ext cx="8527424" cy="4896544"/>
          </a:xfrm>
        </p:spPr>
        <p:txBody>
          <a:bodyPr>
            <a:noAutofit/>
          </a:bodyPr>
          <a:lstStyle/>
          <a:p>
            <a:r>
              <a:rPr lang="zh-TW" altLang="en-US" sz="36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五、 結論：布施要從日常做起</a:t>
            </a:r>
          </a:p>
          <a:p>
            <a:r>
              <a:rPr lang="zh-TW" altLang="en-US" sz="36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活佛老師三大宏願：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渡化眾生達本還源、復興中華道統文化、化世界為大同。</a:t>
            </a:r>
          </a:p>
          <a:p>
            <a:r>
              <a:rPr lang="zh-TW" altLang="en-US" sz="36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我們行布施，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正是落實恩師宏願的具體行動，以身示道。</a:t>
            </a:r>
          </a:p>
          <a:p>
            <a:r>
              <a:rPr lang="zh-TW" altLang="en-US" sz="36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隨緣隨喜：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布施不是有錢人的專利，是一個微笑、一句鼓勵、一份真誠。</a:t>
            </a:r>
          </a:p>
        </p:txBody>
      </p:sp>
    </p:spTree>
    <p:extLst>
      <p:ext uri="{BB962C8B-B14F-4D97-AF65-F5344CB8AC3E}">
        <p14:creationId xmlns:p14="http://schemas.microsoft.com/office/powerpoint/2010/main" val="28347277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排標題 3"/>
          <p:cNvSpPr>
            <a:spLocks noGrp="1"/>
          </p:cNvSpPr>
          <p:nvPr>
            <p:ph type="title" orient="vert"/>
          </p:nvPr>
        </p:nvSpPr>
        <p:spPr>
          <a:xfrm>
            <a:off x="8748464" y="141834"/>
            <a:ext cx="318512" cy="4878188"/>
          </a:xfrm>
        </p:spPr>
        <p:txBody>
          <a:bodyPr>
            <a:noAutofit/>
          </a:bodyPr>
          <a:lstStyle/>
          <a:p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六度波羅密：布施 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悟見講</a:t>
            </a:r>
          </a:p>
        </p:txBody>
      </p:sp>
      <p:sp>
        <p:nvSpPr>
          <p:cNvPr id="5" name="直排文字版面配置區 4"/>
          <p:cNvSpPr>
            <a:spLocks noGrp="1"/>
          </p:cNvSpPr>
          <p:nvPr>
            <p:ph type="body" orient="vert" idx="1"/>
          </p:nvPr>
        </p:nvSpPr>
        <p:spPr>
          <a:xfrm>
            <a:off x="77024" y="132656"/>
            <a:ext cx="8527424" cy="4896544"/>
          </a:xfrm>
        </p:spPr>
        <p:txBody>
          <a:bodyPr>
            <a:noAutofit/>
          </a:bodyPr>
          <a:lstStyle/>
          <a:p>
            <a:r>
              <a:rPr lang="zh-TW" altLang="en-US" sz="36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五、 結論：布施要從日常做起</a:t>
            </a:r>
          </a:p>
          <a:p>
            <a:r>
              <a:rPr lang="zh-TW" altLang="en-US" sz="36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行功立德：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把握在道場了願的機會，以「布施」的心轉化我們的自私心。</a:t>
            </a:r>
          </a:p>
          <a:p>
            <a:r>
              <a:rPr lang="zh-TW" altLang="en-US" sz="36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勉勵語：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讓我們跟隨老前人、前人的腳步，效法仙佛慈悲的精神，布施法雨，廣救有緣，共同回歸理天。</a:t>
            </a:r>
          </a:p>
        </p:txBody>
      </p:sp>
    </p:spTree>
    <p:extLst>
      <p:ext uri="{BB962C8B-B14F-4D97-AF65-F5344CB8AC3E}">
        <p14:creationId xmlns:p14="http://schemas.microsoft.com/office/powerpoint/2010/main" val="891036135"/>
      </p:ext>
    </p:extLst>
  </p:cSld>
  <p:clrMapOvr>
    <a:masterClrMapping/>
  </p:clrMapOvr>
</p:sld>
</file>

<file path=ppt/theme/theme1.xml><?xml version="1.0" encoding="utf-8"?>
<a:theme xmlns:a="http://schemas.openxmlformats.org/drawingml/2006/main" name="科技">
  <a:themeElements>
    <a:clrScheme name="科技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科技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科技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11760</TotalTime>
  <Words>1239</Words>
  <Application>Microsoft Office PowerPoint</Application>
  <PresentationFormat>如螢幕大小 (16:9)</PresentationFormat>
  <Paragraphs>80</Paragraphs>
  <Slides>12</Slides>
  <Notes>12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12</vt:i4>
      </vt:variant>
    </vt:vector>
  </HeadingPairs>
  <TitlesOfParts>
    <vt:vector size="20" baseType="lpstr">
      <vt:lpstr>微軟正黑體</vt:lpstr>
      <vt:lpstr>新細明體</vt:lpstr>
      <vt:lpstr>標楷體</vt:lpstr>
      <vt:lpstr>Arial</vt:lpstr>
      <vt:lpstr>Calibri</vt:lpstr>
      <vt:lpstr>Franklin Gothic Book</vt:lpstr>
      <vt:lpstr>Wingdings 2</vt:lpstr>
      <vt:lpstr>科技</vt:lpstr>
      <vt:lpstr>六度波羅密：布施 悟見講</vt:lpstr>
      <vt:lpstr>六度波羅密：布施 悟見講</vt:lpstr>
      <vt:lpstr>六度波羅密：布施 悟見講</vt:lpstr>
      <vt:lpstr>六度波羅密：布施 悟見講</vt:lpstr>
      <vt:lpstr>六度波羅密：布施 悟見講</vt:lpstr>
      <vt:lpstr>六度波羅密：布施 悟見講</vt:lpstr>
      <vt:lpstr>六度波羅密：布施 悟見講</vt:lpstr>
      <vt:lpstr>六度波羅密：布施 悟見講</vt:lpstr>
      <vt:lpstr>六度波羅密：布施 悟見講</vt:lpstr>
      <vt:lpstr>六度波羅密：布施 悟見講</vt:lpstr>
      <vt:lpstr>六度波羅密：布施 悟見講</vt:lpstr>
      <vt:lpstr>六度波羅密：布施 悟見講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v345</dc:creator>
  <cp:lastModifiedBy>悟見老兄</cp:lastModifiedBy>
  <cp:revision>408</cp:revision>
  <dcterms:created xsi:type="dcterms:W3CDTF">2014-02-15T05:50:45Z</dcterms:created>
  <dcterms:modified xsi:type="dcterms:W3CDTF">2026-04-11T05:33:08Z</dcterms:modified>
</cp:coreProperties>
</file>